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26" r:id="rId1"/>
  </p:sldMasterIdLst>
  <p:sldIdLst>
    <p:sldId id="269" r:id="rId2"/>
    <p:sldId id="266" r:id="rId3"/>
    <p:sldId id="268" r:id="rId4"/>
    <p:sldId id="260" r:id="rId5"/>
    <p:sldId id="257" r:id="rId6"/>
    <p:sldId id="258" r:id="rId7"/>
    <p:sldId id="259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03"/>
    <p:restoredTop sz="94731"/>
  </p:normalViewPr>
  <p:slideViewPr>
    <p:cSldViewPr snapToGrid="0" snapToObjects="1">
      <p:cViewPr varScale="1">
        <p:scale>
          <a:sx n="159" d="100"/>
          <a:sy n="159" d="100"/>
        </p:scale>
        <p:origin x="5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D8DBA-54F7-0843-B8BD-DD9E05D6A743}" type="datetimeFigureOut">
              <a:rPr lang="en-US" smtClean="0"/>
              <a:t>6/11/21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70C4B263-9841-1343-9A46-826232B49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094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D8DBA-54F7-0843-B8BD-DD9E05D6A743}" type="datetimeFigureOut">
              <a:rPr lang="en-US" smtClean="0"/>
              <a:t>6/11/21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70C4B263-9841-1343-9A46-826232B49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01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D8DBA-54F7-0843-B8BD-DD9E05D6A743}" type="datetimeFigureOut">
              <a:rPr lang="en-US" smtClean="0"/>
              <a:t>6/11/21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70C4B263-9841-1343-9A46-826232B49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4939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D8DBA-54F7-0843-B8BD-DD9E05D6A743}" type="datetimeFigureOut">
              <a:rPr lang="en-US" smtClean="0"/>
              <a:t>6/11/21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70C4B263-9841-1343-9A46-826232B49AFD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293850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D8DBA-54F7-0843-B8BD-DD9E05D6A743}" type="datetimeFigureOut">
              <a:rPr lang="en-US" smtClean="0"/>
              <a:t>6/11/21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70C4B263-9841-1343-9A46-826232B49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264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D8DBA-54F7-0843-B8BD-DD9E05D6A743}" type="datetimeFigureOut">
              <a:rPr lang="en-US" smtClean="0"/>
              <a:t>6/11/21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4B263-9841-1343-9A46-826232B49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5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D8DBA-54F7-0843-B8BD-DD9E05D6A743}" type="datetimeFigureOut">
              <a:rPr lang="en-US" smtClean="0"/>
              <a:t>6/11/21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4B263-9841-1343-9A46-826232B49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8718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D8DBA-54F7-0843-B8BD-DD9E05D6A743}" type="datetimeFigureOut">
              <a:rPr lang="en-US" smtClean="0"/>
              <a:t>6/11/21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4B263-9841-1343-9A46-826232B49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2313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4AD8DBA-54F7-0843-B8BD-DD9E05D6A743}" type="datetimeFigureOut">
              <a:rPr lang="en-US" smtClean="0"/>
              <a:t>6/11/21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70C4B263-9841-1343-9A46-826232B49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308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D8DBA-54F7-0843-B8BD-DD9E05D6A743}" type="datetimeFigureOut">
              <a:rPr lang="en-US" smtClean="0"/>
              <a:t>6/11/21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4B263-9841-1343-9A46-826232B49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46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D8DBA-54F7-0843-B8BD-DD9E05D6A743}" type="datetimeFigureOut">
              <a:rPr lang="en-US" smtClean="0"/>
              <a:t>6/11/21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70C4B263-9841-1343-9A46-826232B49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18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D8DBA-54F7-0843-B8BD-DD9E05D6A743}" type="datetimeFigureOut">
              <a:rPr lang="en-US" smtClean="0"/>
              <a:t>6/11/21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4B263-9841-1343-9A46-826232B49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87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D8DBA-54F7-0843-B8BD-DD9E05D6A743}" type="datetimeFigureOut">
              <a:rPr lang="en-US" smtClean="0"/>
              <a:t>6/11/21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4B263-9841-1343-9A46-826232B49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834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D8DBA-54F7-0843-B8BD-DD9E05D6A743}" type="datetimeFigureOut">
              <a:rPr lang="en-US" smtClean="0"/>
              <a:t>6/11/21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4B263-9841-1343-9A46-826232B49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548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D8DBA-54F7-0843-B8BD-DD9E05D6A743}" type="datetimeFigureOut">
              <a:rPr lang="en-US" smtClean="0"/>
              <a:t>6/11/21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4B263-9841-1343-9A46-826232B49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06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D8DBA-54F7-0843-B8BD-DD9E05D6A743}" type="datetimeFigureOut">
              <a:rPr lang="en-US" smtClean="0"/>
              <a:t>6/11/21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4B263-9841-1343-9A46-826232B49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301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D8DBA-54F7-0843-B8BD-DD9E05D6A743}" type="datetimeFigureOut">
              <a:rPr lang="en-US" smtClean="0"/>
              <a:t>6/11/21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4B263-9841-1343-9A46-826232B49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50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D8DBA-54F7-0843-B8BD-DD9E05D6A743}" type="datetimeFigureOut">
              <a:rPr lang="en-US" smtClean="0"/>
              <a:t>6/11/21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4B263-9841-1343-9A46-826232B49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021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  <p:sldLayoutId id="2147484139" r:id="rId13"/>
    <p:sldLayoutId id="2147484140" r:id="rId14"/>
    <p:sldLayoutId id="2147484141" r:id="rId15"/>
    <p:sldLayoutId id="2147484142" r:id="rId16"/>
    <p:sldLayoutId id="214748414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2.png"/><Relationship Id="rId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2.png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2.png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2.png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2.png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709AB-6320-8C4B-A8C7-6892014C0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64" y="661737"/>
            <a:ext cx="3422447" cy="1172429"/>
          </a:xfrm>
        </p:spPr>
        <p:txBody>
          <a:bodyPr>
            <a:normAutofit/>
          </a:bodyPr>
          <a:lstStyle/>
          <a:p>
            <a:r>
              <a:rPr lang="en-US" sz="2600" dirty="0"/>
              <a:t>2019 Index of Economic Freedom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80F3D-3491-4E4C-B155-756F4F2E7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64774"/>
            <a:ext cx="3422447" cy="2674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“Index of Economic Freedom has measured the impact of liberty and free markets around the globe, and the 2019 Index confirms the formidable positive relationship between economic freedom and progress.”</a:t>
            </a:r>
          </a:p>
          <a:p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4124B4-D3DA-9C4C-B3CB-4A040553BF74}"/>
              </a:ext>
            </a:extLst>
          </p:cNvPr>
          <p:cNvSpPr txBox="1"/>
          <p:nvPr/>
        </p:nvSpPr>
        <p:spPr>
          <a:xfrm>
            <a:off x="162964" y="6011597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heritage.org</a:t>
            </a:r>
            <a:r>
              <a:rPr lang="en-US" dirty="0">
                <a:solidFill>
                  <a:schemeClr val="bg1"/>
                </a:solidFill>
              </a:rPr>
              <a:t>/index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005927F8-B32C-574C-A6B0-FC5B8CE89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499" y="575803"/>
            <a:ext cx="8709501" cy="5706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7299D-24E8-CC47-91E0-BD21E489F53C}"/>
              </a:ext>
            </a:extLst>
          </p:cNvPr>
          <p:cNvSpPr txBox="1"/>
          <p:nvPr/>
        </p:nvSpPr>
        <p:spPr>
          <a:xfrm>
            <a:off x="162964" y="6422207"/>
            <a:ext cx="6138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kaggle.com</a:t>
            </a:r>
            <a:r>
              <a:rPr lang="en-US" dirty="0">
                <a:solidFill>
                  <a:schemeClr val="bg1"/>
                </a:solidFill>
              </a:rPr>
              <a:t>/lewisduncan93/the-economic-freedom-index</a:t>
            </a:r>
          </a:p>
        </p:txBody>
      </p:sp>
    </p:spTree>
    <p:extLst>
      <p:ext uri="{BB962C8B-B14F-4D97-AF65-F5344CB8AC3E}">
        <p14:creationId xmlns:p14="http://schemas.microsoft.com/office/powerpoint/2010/main" val="1180814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E43FD-0DBC-D943-A2D5-29E142EF4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Test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1F0C2D7B-906B-1B47-91D1-4FAAB43D3D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77740" y="2212864"/>
            <a:ext cx="2225092" cy="2149288"/>
          </a:xfr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B0782C90-2F54-1E45-9D01-E1BE41F12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0097" y="2206570"/>
            <a:ext cx="2113165" cy="2157841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17535F36-669A-2547-971F-98C317905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357" y="2206570"/>
            <a:ext cx="2123984" cy="21550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7CC716-632C-BA4A-AD3A-31584176D568}"/>
              </a:ext>
            </a:extLst>
          </p:cNvPr>
          <p:cNvSpPr txBox="1"/>
          <p:nvPr/>
        </p:nvSpPr>
        <p:spPr>
          <a:xfrm>
            <a:off x="178157" y="3063397"/>
            <a:ext cx="5029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Null Hypothesis: </a:t>
            </a:r>
          </a:p>
          <a:p>
            <a:r>
              <a:rPr lang="en-US" dirty="0">
                <a:solidFill>
                  <a:schemeClr val="bg1"/>
                </a:solidFill>
              </a:rPr>
              <a:t>America and Europe Property Rights Score are Equal.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Alt Hypo America and Europe Property Rights Scores are Different.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3676C4-1B90-6840-921B-B7173D8DF014}"/>
              </a:ext>
            </a:extLst>
          </p:cNvPr>
          <p:cNvSpPr txBox="1"/>
          <p:nvPr/>
        </p:nvSpPr>
        <p:spPr>
          <a:xfrm>
            <a:off x="172830" y="5371721"/>
            <a:ext cx="7084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Americas Europe </a:t>
            </a:r>
            <a:r>
              <a:rPr lang="en-US" dirty="0" err="1">
                <a:solidFill>
                  <a:schemeClr val="bg1"/>
                </a:solidFill>
              </a:rPr>
              <a:t>Ttest_indResult</a:t>
            </a:r>
            <a:r>
              <a:rPr lang="en-US" dirty="0">
                <a:solidFill>
                  <a:schemeClr val="bg1"/>
                </a:solidFill>
              </a:rPr>
              <a:t>(statistic=-5.824, </a:t>
            </a:r>
            <a:r>
              <a:rPr lang="en-US" dirty="0" err="1">
                <a:solidFill>
                  <a:schemeClr val="bg1"/>
                </a:solidFill>
              </a:rPr>
              <a:t>pvalue</a:t>
            </a:r>
            <a:r>
              <a:rPr lang="en-US" dirty="0">
                <a:solidFill>
                  <a:schemeClr val="bg1"/>
                </a:solidFill>
              </a:rPr>
              <a:t>=&lt; 0.001)</a:t>
            </a:r>
          </a:p>
        </p:txBody>
      </p:sp>
    </p:spTree>
    <p:extLst>
      <p:ext uri="{BB962C8B-B14F-4D97-AF65-F5344CB8AC3E}">
        <p14:creationId xmlns:p14="http://schemas.microsoft.com/office/powerpoint/2010/main" val="1222781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575BC-1617-0545-9672-A7D353180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</a:t>
            </a:r>
          </a:p>
        </p:txBody>
      </p:sp>
      <p:pic>
        <p:nvPicPr>
          <p:cNvPr id="5" name="Content Placeholder 4" descr="A picture containing sky, outdoor, building, people&#10;&#10;Description automatically generated">
            <a:extLst>
              <a:ext uri="{FF2B5EF4-FFF2-40B4-BE49-F238E27FC236}">
                <a16:creationId xmlns:a16="http://schemas.microsoft.com/office/drawing/2014/main" id="{EA3F65E8-766D-064D-BC46-DCC7F04BA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60783" y="3583492"/>
            <a:ext cx="3949134" cy="2961851"/>
          </a:xfrm>
        </p:spPr>
      </p:pic>
      <p:pic>
        <p:nvPicPr>
          <p:cNvPr id="9" name="Picture 8" descr="A person taking a selfie&#10;&#10;Description automatically generated">
            <a:extLst>
              <a:ext uri="{FF2B5EF4-FFF2-40B4-BE49-F238E27FC236}">
                <a16:creationId xmlns:a16="http://schemas.microsoft.com/office/drawing/2014/main" id="{75C35CAE-5A2C-6249-BF84-D7F9B4396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400" y="3864902"/>
            <a:ext cx="3522095" cy="2641572"/>
          </a:xfrm>
          <a:prstGeom prst="rect">
            <a:avLst/>
          </a:prstGeom>
        </p:spPr>
      </p:pic>
      <p:pic>
        <p:nvPicPr>
          <p:cNvPr id="11" name="Picture 10" descr="People on a beach&#10;&#10;Description automatically generated with low confidence">
            <a:extLst>
              <a:ext uri="{FF2B5EF4-FFF2-40B4-BE49-F238E27FC236}">
                <a16:creationId xmlns:a16="http://schemas.microsoft.com/office/drawing/2014/main" id="{2FA3CC04-68BD-8240-94CD-FBB795C7C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5729" y="312657"/>
            <a:ext cx="4166271" cy="2347661"/>
          </a:xfrm>
          <a:prstGeom prst="rect">
            <a:avLst/>
          </a:prstGeom>
        </p:spPr>
      </p:pic>
      <p:pic>
        <p:nvPicPr>
          <p:cNvPr id="13" name="Picture 12" descr="A person standing on a sandy beach&#10;&#10;Description automatically generated with medium confidence">
            <a:extLst>
              <a:ext uri="{FF2B5EF4-FFF2-40B4-BE49-F238E27FC236}">
                <a16:creationId xmlns:a16="http://schemas.microsoft.com/office/drawing/2014/main" id="{7AAA8B1A-DA59-D648-8E89-21AB1A7F8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251" y="3210405"/>
            <a:ext cx="3449906" cy="3420669"/>
          </a:xfrm>
          <a:prstGeom prst="rect">
            <a:avLst/>
          </a:prstGeom>
        </p:spPr>
      </p:pic>
      <p:pic>
        <p:nvPicPr>
          <p:cNvPr id="15" name="Picture 14" descr="A person sitting on a rock&#10;&#10;Description automatically generated with medium confidence">
            <a:extLst>
              <a:ext uri="{FF2B5EF4-FFF2-40B4-BE49-F238E27FC236}">
                <a16:creationId xmlns:a16="http://schemas.microsoft.com/office/drawing/2014/main" id="{8029D425-D027-9543-874B-6547C0B1EB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2801" y="312657"/>
            <a:ext cx="3959980" cy="296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766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D0217-BC6A-5340-AD96-E479CC7A6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273" y="1079816"/>
            <a:ext cx="4042611" cy="1218216"/>
          </a:xfrm>
        </p:spPr>
        <p:txBody>
          <a:bodyPr>
            <a:normAutofit fontScale="90000"/>
          </a:bodyPr>
          <a:lstStyle/>
          <a:p>
            <a:r>
              <a:rPr lang="en-US" sz="2900" b="1" dirty="0"/>
              <a:t>Worldwide Scatter and Bar Chart</a:t>
            </a:r>
            <a:br>
              <a:rPr lang="en-US" sz="2900" b="1" dirty="0"/>
            </a:br>
            <a:br>
              <a:rPr lang="en-US" b="1" dirty="0"/>
            </a:br>
            <a:endParaRPr lang="en-US" dirty="0"/>
          </a:p>
        </p:txBody>
      </p:sp>
      <p:pic>
        <p:nvPicPr>
          <p:cNvPr id="4" name="Content Placeholder 3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996A29D6-321B-D44C-866D-C8996319BD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8166" y="0"/>
            <a:ext cx="707383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35B165-F7D3-3E4A-9EFA-C2B01514C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159" y="234092"/>
            <a:ext cx="2253767" cy="11169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4C5406-2BB0-8C45-AD1A-FE62BAB2B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7124" y="6307847"/>
            <a:ext cx="2584794" cy="322067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8A2F3D6E-11DD-4D44-82E1-9D724F73E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691" y="2375335"/>
            <a:ext cx="4812557" cy="425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909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27364-F768-6445-80BD-C96F98863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77" y="375281"/>
            <a:ext cx="4892033" cy="1908518"/>
          </a:xfrm>
        </p:spPr>
        <p:txBody>
          <a:bodyPr>
            <a:normAutofit/>
          </a:bodyPr>
          <a:lstStyle/>
          <a:p>
            <a:r>
              <a:rPr lang="en-US" sz="2600" b="1" dirty="0"/>
              <a:t>5 Key Variables that Correlate to the 2019 Score</a:t>
            </a:r>
            <a:endParaRPr lang="en-US" sz="2600" dirty="0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5BBFBA4F-122D-4943-A8F9-3B055D90B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1868" y="0"/>
            <a:ext cx="7040132" cy="6858000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CD2A209-DBD7-E540-BE3B-992532186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9076" y="193416"/>
            <a:ext cx="1650033" cy="79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62648E-6E7C-624B-A47A-7200DB4CE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7124" y="6307847"/>
            <a:ext cx="2584794" cy="32206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C121378-82E2-D840-9E19-A48870A23C2F}"/>
              </a:ext>
            </a:extLst>
          </p:cNvPr>
          <p:cNvSpPr txBox="1"/>
          <p:nvPr/>
        </p:nvSpPr>
        <p:spPr>
          <a:xfrm>
            <a:off x="500832" y="2368020"/>
            <a:ext cx="33367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88% </a:t>
            </a:r>
            <a:r>
              <a:rPr lang="en-US" dirty="0">
                <a:solidFill>
                  <a:schemeClr val="bg1"/>
                </a:solidFill>
              </a:rPr>
              <a:t>- Property Rights</a:t>
            </a:r>
          </a:p>
          <a:p>
            <a:r>
              <a:rPr lang="en-US" b="1" dirty="0">
                <a:solidFill>
                  <a:schemeClr val="bg1"/>
                </a:solidFill>
              </a:rPr>
              <a:t>82% </a:t>
            </a:r>
            <a:r>
              <a:rPr lang="en-US" dirty="0">
                <a:solidFill>
                  <a:schemeClr val="bg1"/>
                </a:solidFill>
              </a:rPr>
              <a:t>- Government Integrity</a:t>
            </a:r>
          </a:p>
          <a:p>
            <a:r>
              <a:rPr lang="en-US" b="1" dirty="0">
                <a:solidFill>
                  <a:schemeClr val="bg1"/>
                </a:solidFill>
              </a:rPr>
              <a:t>81%</a:t>
            </a:r>
            <a:r>
              <a:rPr lang="en-US" dirty="0">
                <a:solidFill>
                  <a:schemeClr val="bg1"/>
                </a:solidFill>
              </a:rPr>
              <a:t> - Judicial Effectiveness</a:t>
            </a:r>
          </a:p>
          <a:p>
            <a:r>
              <a:rPr lang="en-US" b="1" dirty="0">
                <a:solidFill>
                  <a:schemeClr val="bg1"/>
                </a:solidFill>
              </a:rPr>
              <a:t>78%</a:t>
            </a:r>
            <a:r>
              <a:rPr lang="en-US" dirty="0">
                <a:solidFill>
                  <a:schemeClr val="bg1"/>
                </a:solidFill>
              </a:rPr>
              <a:t> - Business Freedom</a:t>
            </a:r>
          </a:p>
          <a:p>
            <a:r>
              <a:rPr lang="en-US" b="1" dirty="0">
                <a:solidFill>
                  <a:schemeClr val="bg1"/>
                </a:solidFill>
              </a:rPr>
              <a:t>65%</a:t>
            </a:r>
            <a:r>
              <a:rPr lang="en-US" dirty="0">
                <a:solidFill>
                  <a:schemeClr val="bg1"/>
                </a:solidFill>
              </a:rPr>
              <a:t> - GDP per Capita (PPP)</a:t>
            </a:r>
          </a:p>
        </p:txBody>
      </p:sp>
    </p:spTree>
    <p:extLst>
      <p:ext uri="{BB962C8B-B14F-4D97-AF65-F5344CB8AC3E}">
        <p14:creationId xmlns:p14="http://schemas.microsoft.com/office/powerpoint/2010/main" val="2316271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33811-AEC3-4842-BC5C-D07C827F6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1454" y="438277"/>
            <a:ext cx="3828393" cy="1726434"/>
          </a:xfrm>
        </p:spPr>
        <p:txBody>
          <a:bodyPr>
            <a:normAutofit/>
          </a:bodyPr>
          <a:lstStyle/>
          <a:p>
            <a:r>
              <a:rPr lang="en-US" sz="2600" dirty="0"/>
              <a:t>Europe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01C5A4-CE7D-0A4E-95CF-5C6F0760A5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0411" y="0"/>
            <a:ext cx="7051589" cy="6873520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B08AB88-A815-7E44-AFCC-46F1B4D6C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9847" y="365125"/>
            <a:ext cx="1650033" cy="79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0C1681-D7ED-9E4A-A193-508EB39D8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7124" y="6258420"/>
            <a:ext cx="2584794" cy="322067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AEB7FF52-7D3A-4F4A-97EF-1F12A4628C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642" y="2058207"/>
            <a:ext cx="4567771" cy="469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75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D93F7-D70D-014C-B283-FCEC18B5B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449" y="753228"/>
            <a:ext cx="2172607" cy="1080938"/>
          </a:xfrm>
        </p:spPr>
        <p:txBody>
          <a:bodyPr>
            <a:normAutofit/>
          </a:bodyPr>
          <a:lstStyle/>
          <a:p>
            <a:r>
              <a:rPr lang="en-US" sz="2600" dirty="0"/>
              <a:t>Americas</a:t>
            </a:r>
          </a:p>
        </p:txBody>
      </p:sp>
      <p:pic>
        <p:nvPicPr>
          <p:cNvPr id="5" name="Content Placeholder 4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E081D8E5-13A4-5D4B-8D89-C7A9453EE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8795" y="0"/>
            <a:ext cx="6893205" cy="6858000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166C94B-18B5-4D43-AE2D-1571BB016C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9076" y="193416"/>
            <a:ext cx="1650033" cy="79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6247F2-E515-5B43-B234-8C658ED48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3622" y="6170808"/>
            <a:ext cx="2584794" cy="322067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319171BF-CB33-044B-AB68-49D33AAC6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230" y="2093493"/>
            <a:ext cx="4810544" cy="466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770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061382F-00D6-7045-9490-F7CAA9839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4096" y="904621"/>
            <a:ext cx="3375454" cy="741299"/>
          </a:xfrm>
        </p:spPr>
        <p:txBody>
          <a:bodyPr>
            <a:normAutofit/>
          </a:bodyPr>
          <a:lstStyle/>
          <a:p>
            <a:r>
              <a:rPr lang="en-US" sz="2600"/>
              <a:t>Asia Pacific</a:t>
            </a:r>
            <a:endParaRPr lang="en-US" sz="2600" dirty="0"/>
          </a:p>
        </p:txBody>
      </p:sp>
      <p:pic>
        <p:nvPicPr>
          <p:cNvPr id="5" name="Content Placeholder 4" descr="Chart, bubble chart&#10;&#10;Description automatically generated">
            <a:extLst>
              <a:ext uri="{FF2B5EF4-FFF2-40B4-BE49-F238E27FC236}">
                <a16:creationId xmlns:a16="http://schemas.microsoft.com/office/drawing/2014/main" id="{C70A5B07-B268-B744-BEC8-4CA010FCCC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9392" y="0"/>
            <a:ext cx="6992608" cy="6858000"/>
          </a:xfr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D799D89-C3B2-D941-A0BC-6D9E4B81D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9076" y="193416"/>
            <a:ext cx="1650033" cy="795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34D535-4AE5-0546-B5EA-DFB492CE5A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7124" y="6307847"/>
            <a:ext cx="2584794" cy="3220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750AA0-803E-834F-95CA-718E0DAD66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923" y="2046862"/>
            <a:ext cx="4404393" cy="469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51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9DAC4-8DCE-604A-9A50-50AFEB501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492" y="780660"/>
            <a:ext cx="5375016" cy="1080938"/>
          </a:xfrm>
        </p:spPr>
        <p:txBody>
          <a:bodyPr>
            <a:normAutofit/>
          </a:bodyPr>
          <a:lstStyle/>
          <a:p>
            <a:r>
              <a:rPr lang="en-US" sz="2600"/>
              <a:t>Middle East and Northern Africa</a:t>
            </a:r>
            <a:endParaRPr lang="en-US" sz="2600" dirty="0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6A805243-37EB-5142-BADF-E75A19A8F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2195" y="-1"/>
            <a:ext cx="6989805" cy="6862333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5433730-4BF0-3A46-813D-1E13B9477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9076" y="193416"/>
            <a:ext cx="1650033" cy="79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A4ABA9-7F87-D346-97DC-111ADED12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1265" y="6170808"/>
            <a:ext cx="2584794" cy="3220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7D47FD-0B2F-1A43-B24E-A8C0A517DD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492" y="2083236"/>
            <a:ext cx="4459855" cy="463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93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7E1C8-4D9E-E74F-BA2A-C5404F0DF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185" y="762372"/>
            <a:ext cx="5022849" cy="1048140"/>
          </a:xfrm>
        </p:spPr>
        <p:txBody>
          <a:bodyPr>
            <a:normAutofit/>
          </a:bodyPr>
          <a:lstStyle/>
          <a:p>
            <a:r>
              <a:rPr lang="en-US" sz="2600" dirty="0"/>
              <a:t>Sub-Saharan Africa Region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2E3BF167-0EF1-164A-B94D-C834390A8B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1622" y="-1"/>
            <a:ext cx="6940378" cy="6862635"/>
          </a:xfr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43A1C47-BB55-C54A-AED9-57805042C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9076" y="193416"/>
            <a:ext cx="1650033" cy="795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C72BA1-B8CF-2C4F-96AE-2B2FDE448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5978" y="6238169"/>
            <a:ext cx="2584794" cy="322067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B76E9341-9464-BF4E-A658-3304530464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43" y="2107238"/>
            <a:ext cx="5022849" cy="465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927177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{481B3FDD-618E-BA48-A49E-C7AFDE9B7692}tf10001057</Template>
  <TotalTime>571</TotalTime>
  <Words>147</Words>
  <Application>Microsoft Macintosh PowerPoint</Application>
  <PresentationFormat>Widescreen</PresentationFormat>
  <Paragraphs>24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Trebuchet MS</vt:lpstr>
      <vt:lpstr>Berlin</vt:lpstr>
      <vt:lpstr>2019 Index of Economic Freedom</vt:lpstr>
      <vt:lpstr>Motivation </vt:lpstr>
      <vt:lpstr>Worldwide Scatter and Bar Chart  </vt:lpstr>
      <vt:lpstr>5 Key Variables that Correlate to the 2019 Score</vt:lpstr>
      <vt:lpstr>Europe</vt:lpstr>
      <vt:lpstr>Americas</vt:lpstr>
      <vt:lpstr>Asia Pacific</vt:lpstr>
      <vt:lpstr>Middle East and Northern Africa</vt:lpstr>
      <vt:lpstr>Sub-Saharan Africa Region</vt:lpstr>
      <vt:lpstr>Statistical Test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Loya</dc:creator>
  <cp:lastModifiedBy>Roger Loya</cp:lastModifiedBy>
  <cp:revision>24</cp:revision>
  <dcterms:created xsi:type="dcterms:W3CDTF">2021-06-11T08:42:18Z</dcterms:created>
  <dcterms:modified xsi:type="dcterms:W3CDTF">2021-06-11T18:13:30Z</dcterms:modified>
</cp:coreProperties>
</file>